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15" r:id="rId3"/>
    <p:sldId id="331" r:id="rId4"/>
    <p:sldId id="316" r:id="rId5"/>
    <p:sldId id="317" r:id="rId6"/>
    <p:sldId id="318" r:id="rId7"/>
    <p:sldId id="330" r:id="rId8"/>
    <p:sldId id="324" r:id="rId9"/>
    <p:sldId id="322" r:id="rId10"/>
    <p:sldId id="301" r:id="rId11"/>
    <p:sldId id="326" r:id="rId12"/>
    <p:sldId id="327" r:id="rId13"/>
    <p:sldId id="332" r:id="rId14"/>
    <p:sldId id="325" r:id="rId15"/>
    <p:sldId id="333" r:id="rId16"/>
    <p:sldId id="329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C5A1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19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B1CD9E-282A-42AF-AB6F-D52E9ACE53DC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365BD92-DB62-4E8C-B5A0-98F887C42D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6606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EA20AF5-0C93-4E66-BC6F-A45BE12AF1E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F3AE-1600-4C46-9C3A-57988C0AACAB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61E48-B33A-4D7F-B74C-96C33BE37C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4A803-ABFB-4F18-8954-EBA5BB2B095B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0068B-D707-4B7C-A5A5-642E2A1B0B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25E4F-75D1-476F-B462-78F7D7D8279C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F8DAB-3963-4A91-A367-68C41F2339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44A0D-1D6D-430E-8873-CA4A1222B9DE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5841C-DED4-4E8C-8E38-D2E3BE813F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8BE6D-AD47-45EF-A3BB-ED55FE8C30C4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308D7-550D-4860-AE6E-663AC7D2A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9942C-89AA-4A4B-96D3-7B7DA62BFE3C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2BB81-8DC8-4726-A2E0-EE6F3DA754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C2399-22D0-4B67-9350-EA42C3A7388E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A68FE-F91E-4E4D-8613-1D011FDDF0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E3867-FE01-4B85-958A-D35C167C11B3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3A63F-6A34-47CF-9376-1A70039977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9A83-8EA9-4A32-A8EF-5B702EDB6DAB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4309F-567D-4774-A891-7E70976CB4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8EA41-23F2-48B3-9056-1616ED3695DC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733C6-65EE-40AA-A37C-7647CBE2E2F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3C3A9-FB38-43AD-A1AE-7A50DC5A248F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4F477-2DE0-4A56-9F13-0F559B41804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88DD028-3E87-4AB8-973D-C4060618B5CA}" type="datetimeFigureOut">
              <a:rPr lang="ru-RU"/>
              <a:pPr>
                <a:defRPr/>
              </a:pPr>
              <a:t>19.06.2018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4D5466-6E44-4986-8E61-AF63072109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2.mp3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813" y="214313"/>
            <a:ext cx="7890643" cy="292576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Эффективные практики позитивной социализации детей дошкольного возраста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29188" y="3714750"/>
            <a:ext cx="4214812" cy="1878013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sz="1400" b="1" smtClean="0">
                <a:solidFill>
                  <a:schemeClr val="tx1"/>
                </a:solidFill>
                <a:latin typeface="Times New Roman" pitchFamily="18" charset="0"/>
              </a:rPr>
              <a:t>                 </a:t>
            </a:r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Выполнили:	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	Янковская Е.В.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старший воспитатель 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МБДОУ «Детский сад № 143» 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Советского р-на г.Казани,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Федина О.Н.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старший воспитатель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 МБДОУ «Детский сад № 94</a:t>
            </a:r>
          </a:p>
          <a:p>
            <a:pPr algn="r"/>
            <a:r>
              <a:rPr lang="ru-RU" sz="1400" b="1" smtClean="0">
                <a:solidFill>
                  <a:schemeClr val="hlink"/>
                </a:solidFill>
                <a:latin typeface="Times New Roman" pitchFamily="18" charset="0"/>
              </a:rPr>
              <a:t>Приволжского района г.Казани</a:t>
            </a:r>
            <a:r>
              <a:rPr lang="ru-RU" sz="1400" smtClean="0">
                <a:solidFill>
                  <a:schemeClr val="hlink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5365" name="Picture 9" descr="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068638"/>
            <a:ext cx="424815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892480" cy="68580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Клубный час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Arial" charset="0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		</a:t>
            </a:r>
            <a:r>
              <a:rPr lang="ru-RU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в течение одного часа перемещаются по всему зданию (или участку) детского сада, соблюдая определённые правила поведения.</a:t>
            </a:r>
          </a:p>
          <a:p>
            <a:pPr lvl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</a:t>
            </a:r>
            <a:r>
              <a:rPr lang="ru-RU" sz="2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клубного часа</a:t>
            </a:r>
            <a:r>
              <a:rPr lang="ru-RU" sz="28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2800" b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воспитывать у детей самостоятельность и ответственность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;</a:t>
            </a:r>
            <a:endParaRPr lang="ru-RU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   2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воспитывать дружеские отношения между детьми различного возраста, уважительное отношение к окружающим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   3. формировать умение проявлять инициативу;</a:t>
            </a:r>
          </a:p>
          <a:p>
            <a:pPr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   4. формировать умение планировать свои действия и оценивать их результаты;</a:t>
            </a:r>
          </a:p>
          <a:p>
            <a:pPr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   5.помогать 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приобретать жизненный опыт, переживания, необходимые для самоопределения и </a:t>
            </a:r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</a:rPr>
              <a:t>саморегуляции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.</a:t>
            </a:r>
            <a:endParaRPr lang="ru-RU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 lvl="0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</a:rPr>
              <a:t>  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</a:rPr>
              <a:t>6. формировать умения улаживать конфликты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Типы «Клубного часа»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endParaRPr lang="ru-RU" sz="3200" b="1" dirty="0" smtClean="0">
              <a:solidFill>
                <a:srgbClr val="002060"/>
              </a:solidFill>
            </a:endParaRP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964488" cy="507342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Свободный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 -дети свободно перемещаются по всей территории детского сада (в помещении или на улице) и самостоятельно организуют разновозрастное общение по интересам; 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Тематический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-включен в ситуацию месяца (в проект) -все виды деятельности, предлагаемые детям, подчинены одной теме.</a:t>
            </a:r>
          </a:p>
          <a:p>
            <a:pPr>
              <a:lnSpc>
                <a:spcPct val="80000"/>
              </a:lnSpc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Деятельностный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-в основу положено самоопределение ребенка в выборе различных видов деятельности.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Квест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Творческий</a:t>
            </a:r>
          </a:p>
          <a:p>
            <a:pPr>
              <a:lnSpc>
                <a:spcPct val="80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Групповобразование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Музейный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Большая игра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/>
          </p:cNvSpPr>
          <p:nvPr>
            <p:ph type="body" idx="1"/>
          </p:nvPr>
        </p:nvSpPr>
        <p:spPr>
          <a:xfrm>
            <a:off x="762000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/>
              <a:t>1.  Двигательная, ознакомление с худ. литературой</a:t>
            </a:r>
          </a:p>
          <a:p>
            <a:pPr marL="0" indent="0">
              <a:buNone/>
            </a:pPr>
            <a:r>
              <a:rPr lang="ru-RU" b="1" i="1" dirty="0" smtClean="0"/>
              <a:t>2. Продуктивная, просмотр фильмов(мультфильмов)</a:t>
            </a:r>
          </a:p>
          <a:p>
            <a:pPr marL="0" indent="0">
              <a:buNone/>
            </a:pPr>
            <a:r>
              <a:rPr lang="ru-RU" b="1" i="1" dirty="0" smtClean="0"/>
              <a:t>3. Музыкальная, кулинарная</a:t>
            </a:r>
          </a:p>
          <a:p>
            <a:pPr marL="0" indent="0">
              <a:buNone/>
            </a:pPr>
            <a:r>
              <a:rPr lang="ru-RU" b="1" i="1" dirty="0" smtClean="0"/>
              <a:t>4. Познавательная, игровая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9614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Развивающее общение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22" name="Picture 2" descr="C:\Users\Резед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2880320" cy="4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836712"/>
            <a:ext cx="617003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Принимать </a:t>
            </a:r>
            <a:r>
              <a:rPr lang="ru-RU" sz="2400" dirty="0" smtClean="0"/>
              <a:t>чувства </a:t>
            </a:r>
            <a:r>
              <a:rPr lang="ru-RU" sz="2400" dirty="0"/>
              <a:t>ребенка.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Прояснять (проговаривать) эти чувства для осознания их ребенком.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Не принимать отдельные действия ребенка, ведущие к нарушению</a:t>
            </a:r>
            <a:r>
              <a:rPr lang="ru-RU" sz="2400" b="1" dirty="0"/>
              <a:t> </a:t>
            </a:r>
            <a:r>
              <a:rPr lang="ru-RU" sz="2400" dirty="0"/>
              <a:t>определенных </a:t>
            </a:r>
            <a:r>
              <a:rPr lang="ru-RU" sz="2400" dirty="0" smtClean="0"/>
              <a:t>правил.</a:t>
            </a:r>
            <a:r>
              <a:rPr lang="ru-RU" sz="2400" b="1" dirty="0" smtClean="0"/>
              <a:t> </a:t>
            </a:r>
            <a:endParaRPr lang="ru-RU" sz="2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Говорить о своих чувствах, используя «Я-сообщения».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Вводить правила жизни в группе, разработанные совместно с детьми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Хвалить ребенка за сделанную работу через ее описание.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Поддерживать позитивную инициативу ребенка.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Предоставлять ребенку право выбора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238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15212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Правила поведения детей во время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«Клубного часа»</a:t>
            </a:r>
          </a:p>
        </p:txBody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dirty="0" smtClean="0"/>
              <a:t>Говори  </a:t>
            </a:r>
            <a:r>
              <a:rPr lang="ru-RU" sz="2400" dirty="0"/>
              <a:t>«Здравствуй»,  когда входишь в группу, и «До свидания», когда </a:t>
            </a:r>
            <a:r>
              <a:rPr lang="ru-RU" sz="2400" dirty="0" smtClean="0"/>
              <a:t>уходишь</a:t>
            </a:r>
            <a:endParaRPr lang="ru-RU" sz="2400" dirty="0"/>
          </a:p>
          <a:p>
            <a:pPr>
              <a:lnSpc>
                <a:spcPct val="80000"/>
              </a:lnSpc>
            </a:pPr>
            <a:r>
              <a:rPr lang="ru-RU" sz="2400" dirty="0" smtClean="0"/>
              <a:t>Кто </a:t>
            </a:r>
            <a:r>
              <a:rPr lang="ru-RU" sz="2400" dirty="0"/>
              <a:t>первый взял игрушку (игру), тот первый в нее </a:t>
            </a:r>
            <a:r>
              <a:rPr lang="ru-RU" sz="2400" dirty="0" smtClean="0"/>
              <a:t>играет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Если взял игрушку поиграть – положи ее на место, когда уходишь. 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Играй дружно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Говори тихо (спокойно)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Ходи спокойно (шагом, медленно)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 Выходи из группы и возвращайся в группу по сигналу…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Доводи начатое до конца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 Если не хочешь ходить в другие группы, то можно     остаться в своей группе или вернуться в нее, если устал. 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Если </a:t>
            </a:r>
            <a:r>
              <a:rPr lang="ru-RU" sz="2400" dirty="0"/>
              <a:t>нарушил правило - отдаешь один браслет </a:t>
            </a:r>
          </a:p>
          <a:p>
            <a:pPr>
              <a:lnSpc>
                <a:spcPct val="80000"/>
              </a:lnSpc>
            </a:pPr>
            <a:r>
              <a:rPr lang="ru-RU" sz="2400" dirty="0" smtClean="0"/>
              <a:t>Если </a:t>
            </a:r>
            <a:r>
              <a:rPr lang="ru-RU" sz="2400" dirty="0"/>
              <a:t>ты расстался с  тремя  браслета, то пропускаешь следующий Клубный </a:t>
            </a:r>
            <a:r>
              <a:rPr lang="ru-RU" sz="2400" dirty="0" smtClean="0"/>
              <a:t>час</a:t>
            </a: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/>
          </a:p>
          <a:p>
            <a:pPr>
              <a:lnSpc>
                <a:spcPct val="80000"/>
              </a:lnSpc>
            </a:pPr>
            <a:endParaRPr lang="ru-RU" sz="2400" dirty="0" smtClean="0"/>
          </a:p>
        </p:txBody>
      </p:sp>
      <p:pic>
        <p:nvPicPr>
          <p:cNvPr id="2" name="aleksey_rybnikov_-_usatyy_nyan_(zaycev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88424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5212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Развивающее общение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722" name="Picture 2" descr="C:\Users\Резеда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257868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3768" y="620688"/>
            <a:ext cx="690658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Принимать </a:t>
            </a:r>
            <a:r>
              <a:rPr lang="ru-RU" sz="2400" dirty="0" smtClean="0"/>
              <a:t>чувства </a:t>
            </a:r>
            <a:r>
              <a:rPr lang="ru-RU" sz="2400" dirty="0"/>
              <a:t>ребенка.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Прояснять (проговаривать) эти чувства для осознания их ребенком.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Не принимать отдельные действия ребенка, ведущие к нарушению</a:t>
            </a:r>
            <a:r>
              <a:rPr lang="ru-RU" sz="2400" b="1" dirty="0"/>
              <a:t> </a:t>
            </a:r>
            <a:r>
              <a:rPr lang="ru-RU" sz="2400" dirty="0"/>
              <a:t>определенных </a:t>
            </a:r>
            <a:r>
              <a:rPr lang="ru-RU" sz="2400" dirty="0" smtClean="0"/>
              <a:t>правил.</a:t>
            </a:r>
            <a:r>
              <a:rPr lang="ru-RU" sz="2400" b="1" dirty="0" smtClean="0"/>
              <a:t> </a:t>
            </a:r>
            <a:endParaRPr lang="ru-RU" sz="2400" dirty="0"/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Говорить о своих чувствах, используя «Я-сообщения».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Вводить правила жизни в группе, разработанные совместно с детьми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Хвалить ребенка за сделанную работу через ее описание.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Поддерживать позитивную инициативу ребенка.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2400" dirty="0"/>
              <a:t>Предоставлять ребенку право выбора</a:t>
            </a:r>
            <a:r>
              <a:rPr lang="ru-RU" sz="2400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Не давать ребенку готовых рецептов, а говорить «А как ты думаешь?..»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22907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Рефлексивный круг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- время </a:t>
            </a:r>
            <a:r>
              <a:rPr lang="ru-RU" dirty="0"/>
              <a:t>и место обмена опытом, применения знаний, планирование практических действий, осмысления и оценки результатов, самого себя и других по их словам и делам.</a:t>
            </a:r>
          </a:p>
        </p:txBody>
      </p:sp>
      <p:pic>
        <p:nvPicPr>
          <p:cNvPr id="4" name="Picture 4" descr="C:\Users\Резеда\Desktop\ФОТО, ВИДЕО\2017-2018\Открытые занятия\Гр.6 2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07149"/>
            <a:ext cx="3811047" cy="285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691" y="3418461"/>
            <a:ext cx="3775953" cy="2835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romanticheskaya_muzyka_-_ochen_krasivaya..._medlennaya_muzyka_(SongHouse.me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46829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87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395288" y="549275"/>
            <a:ext cx="8641208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мотив деятельности дошкольника</a:t>
            </a:r>
            <a:b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-познание окружающего мира, нахождение в нем своего места, определение своей роли.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8134" name="Picture 6" descr="75-500x38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95513" y="2492375"/>
            <a:ext cx="4762500" cy="36290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</a:rPr>
              <a:t> Все ли дети с желанием идут в детский  сад?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У всех ли детей есть друзья?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Есть ли в группах агрессивные, конфликтные дети?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Есть ли в группах дети с которыми не хотят играть?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6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2218258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ПРОБЛЕМЫ В РАЗВИТИИ ДОШКОЛЬНИКОВ:</a:t>
            </a:r>
            <a:b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Arial" charset="0"/>
              </a:rPr>
              <a:t>-недостаток общения с родителями</a:t>
            </a:r>
            <a:br>
              <a:rPr lang="ru-RU" sz="3200" dirty="0" smtClean="0">
                <a:solidFill>
                  <a:srgbClr val="002060"/>
                </a:solidFill>
                <a:latin typeface="Arial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Arial" charset="0"/>
              </a:rPr>
              <a:t>-чрезвычайная занятость родителей</a:t>
            </a:r>
          </a:p>
        </p:txBody>
      </p:sp>
      <p:pic>
        <p:nvPicPr>
          <p:cNvPr id="49155" name="Объект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95536" y="3573016"/>
            <a:ext cx="3922086" cy="2990591"/>
          </a:xfrm>
        </p:spPr>
      </p:pic>
      <p:pic>
        <p:nvPicPr>
          <p:cNvPr id="49157" name="Picture 2" descr="http://lampa.cc/wp-content/uploads/2017/03/6774634275_73b52d6267_b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292080" y="3429000"/>
            <a:ext cx="3456384" cy="30774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002060"/>
                </a:solidFill>
                <a:latin typeface="Arial" charset="0"/>
              </a:rPr>
              <a:t>- отсутствие дворовой социализации</a:t>
            </a:r>
            <a:br>
              <a:rPr lang="ru-RU" sz="3200" dirty="0" smtClean="0">
                <a:solidFill>
                  <a:srgbClr val="002060"/>
                </a:solidFill>
                <a:latin typeface="Arial" charset="0"/>
              </a:rPr>
            </a:br>
            <a:endParaRPr lang="ru-RU" sz="3200" dirty="0" smtClean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50179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83568" y="1556792"/>
            <a:ext cx="3887787" cy="2881312"/>
          </a:xfrm>
        </p:spPr>
      </p:pic>
      <p:pic>
        <p:nvPicPr>
          <p:cNvPr id="50180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932040" y="1484784"/>
            <a:ext cx="3887788" cy="3024187"/>
          </a:xfrm>
        </p:spPr>
      </p:pic>
      <p:sp>
        <p:nvSpPr>
          <p:cNvPr id="2" name="Прямоугольник 1"/>
          <p:cNvSpPr/>
          <p:nvPr/>
        </p:nvSpPr>
        <p:spPr>
          <a:xfrm>
            <a:off x="323528" y="530120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-повышенная агрессивность, отчужденность детей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ru-RU" sz="280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Важно давать ребенку свободу выражать свои слова, эмоции, желания..</a:t>
            </a:r>
          </a:p>
        </p:txBody>
      </p:sp>
      <p:pic>
        <p:nvPicPr>
          <p:cNvPr id="51203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2060575"/>
            <a:ext cx="4905375" cy="304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80728"/>
            <a:ext cx="8424936" cy="54006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СОЦИАЛИЗАЦИЯ-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дно из главных условий жизни ребенка в обществе и личной готовности ребенка к школе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29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dirty="0" smtClean="0"/>
              <a:t> 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600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«…новая задача дошкольной организации - создание дружественного социума на территории детского сада для развития социальных навыков у  дошкольников»</a:t>
            </a:r>
          </a:p>
          <a:p>
            <a:pPr algn="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ст.научный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 Института 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социологии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 РФ </a:t>
            </a:r>
            <a:endParaRPr lang="ru-RU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buNone/>
            </a:pP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Гришаева Н.П.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ъект 1"/>
          <p:cNvSpPr>
            <a:spLocks noGrp="1"/>
          </p:cNvSpPr>
          <p:nvPr>
            <p:ph idx="4294967295"/>
          </p:nvPr>
        </p:nvSpPr>
        <p:spPr>
          <a:xfrm>
            <a:off x="395536" y="1196752"/>
            <a:ext cx="7165975" cy="4105275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Рефлексивный круг</a:t>
            </a:r>
          </a:p>
          <a:p>
            <a:pPr marL="0" indent="0">
              <a:buFont typeface="Wingdings 2" pitchFamily="18" charset="2"/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Клубный час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Развивающее общение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4.Ситуация месяца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Проблемная педагогическая ситуация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Дети –волонтеры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7.Социальные акции</a:t>
            </a:r>
          </a:p>
          <a:p>
            <a:pPr marL="0" indent="0">
              <a:buFont typeface="Wingdings 2" pitchFamily="18" charset="2"/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8. «Волшебный телефон» </a:t>
            </a:r>
          </a:p>
          <a:p>
            <a:pPr marL="0" indent="0">
              <a:buFont typeface="Candara" pitchFamily="34" charset="0"/>
              <a:buAutoNum type="arabicPeriod"/>
            </a:pPr>
            <a:endParaRPr lang="ru-RU" sz="2800" dirty="0" smtClean="0"/>
          </a:p>
        </p:txBody>
      </p:sp>
      <p:sp>
        <p:nvSpPr>
          <p:cNvPr id="55299" name="Заголовок 2"/>
          <p:cNvSpPr>
            <a:spLocks noGrp="1"/>
          </p:cNvSpPr>
          <p:nvPr>
            <p:ph type="title" idx="4294967295"/>
          </p:nvPr>
        </p:nvSpPr>
        <p:spPr>
          <a:xfrm>
            <a:off x="428624" y="142875"/>
            <a:ext cx="8607871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эффективной социализации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893</TotalTime>
  <Words>466</Words>
  <Application>Microsoft Office PowerPoint</Application>
  <PresentationFormat>Экран (4:3)</PresentationFormat>
  <Paragraphs>89</Paragraphs>
  <Slides>16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Эффективные практики позитивной социализации детей дошкольного возраста</vt:lpstr>
      <vt:lpstr> Основной мотив деятельности дошкольника -познание окружающего мира, нахождение в нем своего места, определение своей роли. </vt:lpstr>
      <vt:lpstr>Слайд 3</vt:lpstr>
      <vt:lpstr>ПРОБЛЕМЫ В РАЗВИТИИ ДОШКОЛЬНИКОВ: -недостаток общения с родителями -чрезвычайная занятость родителей</vt:lpstr>
      <vt:lpstr>- отсутствие дворовой социализации </vt:lpstr>
      <vt:lpstr>Важно давать ребенку свободу выражать свои слова, эмоции, желания..</vt:lpstr>
      <vt:lpstr>Слайд 7</vt:lpstr>
      <vt:lpstr>Слайд 8</vt:lpstr>
      <vt:lpstr>Технологии эффективной социализации</vt:lpstr>
      <vt:lpstr>Слайд 10</vt:lpstr>
      <vt:lpstr>Типы «Клубного часа» </vt:lpstr>
      <vt:lpstr>Слайд 12</vt:lpstr>
      <vt:lpstr>Развивающее общение</vt:lpstr>
      <vt:lpstr>Правила поведения детей во время  «Клубного часа»</vt:lpstr>
      <vt:lpstr>Развивающее общение</vt:lpstr>
      <vt:lpstr>Рефлексивный круг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Технологии эффективной социализации дошкольников Н.П. Гришаева ( основы и практика работы для педагогов и родителей)</dc:title>
  <dc:creator>4</dc:creator>
  <cp:lastModifiedBy>Sadik</cp:lastModifiedBy>
  <cp:revision>29</cp:revision>
  <dcterms:created xsi:type="dcterms:W3CDTF">2018-04-09T13:33:34Z</dcterms:created>
  <dcterms:modified xsi:type="dcterms:W3CDTF">2018-06-19T10:09:38Z</dcterms:modified>
</cp:coreProperties>
</file>